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2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BFA2E8-7BCF-4705-ADA0-394172142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D50A12C-C2BF-4979-BDBC-BCB5FC31C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81D992-9EBB-4D05-ADEE-EE85D536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B94DB3-8F85-41D1-B589-EA8F08E2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90B7B1-D89B-4350-8825-A63DF729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72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967DE-2C04-43EA-ADB6-D3553812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2C2AF1E-2187-40ED-94C2-3E58699B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A55D3E-C638-4D45-A92F-755AFB4D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1E5FC5-0E07-4E5C-B356-BDC62567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A75DC2-D77D-4245-BAAD-D4ACA147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7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F90557-9A7A-40CC-9350-3CCF2885F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C062D7F-3660-4CE2-8DA5-86AC57CE0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EBA146-FB35-414D-953C-41A90FDB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B03B1D-DA46-45C7-A20C-341B6AA6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0DCDF1-D6B1-4B39-BCCA-0B9DC929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4F1441-D76A-4661-AB78-563F9DB9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F1ECE-BA8B-4544-AF9D-5FC30291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3FDBC-70D3-4D2E-9812-FDFB1314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02E9B8-4313-4AEB-9E48-C4797D78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06D0E6-17FB-461E-BD88-54A40110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0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E30E61-BD84-4340-822D-F6A3D87C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954FCC-711F-4A83-AD6D-AB521C008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E05C72-BD0B-4311-9E1E-91DD1CE3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C07BBF-96E0-49A4-B3B4-92FDEB1F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BD8CEB-F109-4980-A629-3D420012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0C9880-8D50-4A70-9907-F09174F0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7952BC-5307-4B75-8473-6EF59F5AD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41D271-CE0B-4EE7-B2A5-9769D513B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C31D52-8FF9-4C78-B4A4-14C679D9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E5ACD0-4D62-4761-86E4-78E28DAC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886CD-8C41-4D39-A47E-4717B052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52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CD7DBA-3CF0-48EF-B3FE-9078DFCA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377AF9-A36B-4061-9E61-635D6764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4D8F2C-AB7C-4FC5-8CBC-BE6B7F045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1B984B-B6E7-4283-ADA1-01D4D5F4B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75E219-52E0-4062-A00F-CE5B5E98C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B44745-5ADF-4EEE-9A75-E6D5214A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C6BD25-2D77-48BB-9E29-15B38704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027269-B918-4F2F-8BB5-58E1E4B1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42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B7C0C-37D9-4DDA-9ACE-04C3783B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4AA32C-FE43-440A-A5C6-F4207239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29E82A-59DA-4048-88E3-DD47FBE0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3EE169-B823-4961-A3A9-D93181BD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96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ABF54C-23F7-45FB-8476-04217322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7A6EBA-263E-4799-BF66-2A3B75F4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18E869-D6F0-4A32-A416-23310834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16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92D628-A9CF-4B38-933B-26C8526B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B9785E-22B9-439C-88C2-3571723A8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874CCA-6804-46E0-9059-F7A7FC80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0C2F2-69D3-4450-BACC-54308FDD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877A88-D2B7-4FC7-8E08-63CCF77C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354EB8-A597-4993-A7C0-87A6CAC8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6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66FAB2-5ED5-411A-BE91-775F9676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AAAD49F-509A-4BB8-905F-B2FEBBA48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8A37-6B48-43DE-8A43-E6F7F237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199AB0-AA8D-42AF-B9C9-F474359E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EA2F80-5431-4534-AA89-1B5CC71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A73CB7-CBB1-4C05-A655-56B9732F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78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D8352B-3CBD-4EE7-BAA2-6E268817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100B16-6636-43D8-BC30-7FEA5A86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87388D-4F9C-4ADF-8D4A-C14CBEE15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39BE-2D43-4D5D-9600-B9C6D1CBF6F9}" type="datetimeFigureOut">
              <a:rPr lang="en-IN" smtClean="0"/>
              <a:t>21/06/21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06CA47-A7C1-4B39-B99A-20F8F8C01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023358-0B7E-4992-BB53-AF5BDB251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DA02-DFB1-479F-9AB2-1837DE977D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59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04D8FF-3DCF-4AEB-B952-4FA1ADB11E89}"/>
              </a:ext>
            </a:extLst>
          </p:cNvPr>
          <p:cNvSpPr txBox="1"/>
          <p:nvPr/>
        </p:nvSpPr>
        <p:spPr>
          <a:xfrm>
            <a:off x="2777105" y="3136612"/>
            <a:ext cx="663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pc="300" dirty="0"/>
              <a:t>MARUTI SUZUKI FINANCE FILMS</a:t>
            </a:r>
            <a:endParaRPr lang="en-IN" sz="3200" u="sng" spc="300" dirty="0"/>
          </a:p>
        </p:txBody>
      </p:sp>
    </p:spTree>
    <p:extLst>
      <p:ext uri="{BB962C8B-B14F-4D97-AF65-F5344CB8AC3E}">
        <p14:creationId xmlns:p14="http://schemas.microsoft.com/office/powerpoint/2010/main" val="375501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245" y="535680"/>
            <a:ext cx="1055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2966" y="925182"/>
            <a:ext cx="10919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Maruti</a:t>
            </a:r>
            <a:r>
              <a:rPr lang="en-US" dirty="0"/>
              <a:t> Suzuki, India’s largest carmaker, has launched an easy-to-use online platform to offer customers end to end car finance related services. </a:t>
            </a:r>
            <a:r>
              <a:rPr lang="en-US" dirty="0" err="1"/>
              <a:t>Maruti</a:t>
            </a:r>
            <a:r>
              <a:rPr lang="en-US" dirty="0"/>
              <a:t> Suzuki Smart Finance is a ONE-STOP SHOP for all </a:t>
            </a:r>
            <a:r>
              <a:rPr lang="en-US" dirty="0" err="1"/>
              <a:t>Maruti</a:t>
            </a:r>
            <a:r>
              <a:rPr lang="en-US" dirty="0"/>
              <a:t> Suzuki customers, where they can find myriad solutions for all their auto finance related needs. This includes finding the right finance partner, choosing the best loan option for their </a:t>
            </a:r>
            <a:r>
              <a:rPr lang="en-US" dirty="0" err="1"/>
              <a:t>Maruti</a:t>
            </a:r>
            <a:r>
              <a:rPr lang="en-US" dirty="0"/>
              <a:t> Suzuki ARENA car, completing related formalities, and disbursal of loan online as the platform acts as a facilitator between the financier and the customer. </a:t>
            </a:r>
          </a:p>
          <a:p>
            <a:endParaRPr lang="en-US" dirty="0" smtClean="0"/>
          </a:p>
          <a:p>
            <a:r>
              <a:rPr lang="en-US" dirty="0" err="1" smtClean="0"/>
              <a:t>Maruti</a:t>
            </a:r>
            <a:r>
              <a:rPr lang="en-US" dirty="0" smtClean="0"/>
              <a:t> </a:t>
            </a:r>
            <a:r>
              <a:rPr lang="en-US" dirty="0"/>
              <a:t>Suzuki Smart Finance is where car finance becomes simple and hassle-free. Whether you are looking for the best car finance deals when buying a new </a:t>
            </a:r>
            <a:r>
              <a:rPr lang="en-US" dirty="0" err="1"/>
              <a:t>Maruti</a:t>
            </a:r>
            <a:r>
              <a:rPr lang="en-US" dirty="0"/>
              <a:t> Suzuki ARENA car or </a:t>
            </a:r>
            <a:r>
              <a:rPr lang="en-US" dirty="0" err="1"/>
              <a:t>customised</a:t>
            </a:r>
            <a:r>
              <a:rPr lang="en-US" dirty="0"/>
              <a:t> car loan offers; you will find everything you need at </a:t>
            </a:r>
            <a:r>
              <a:rPr lang="en-US" dirty="0" err="1"/>
              <a:t>Maruti</a:t>
            </a:r>
            <a:r>
              <a:rPr lang="en-US" dirty="0"/>
              <a:t> Suzuki Smart Finance.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245" y="3637440"/>
            <a:ext cx="1055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Brief :</a:t>
            </a:r>
          </a:p>
          <a:p>
            <a:r>
              <a:rPr lang="en-US" dirty="0" smtClean="0"/>
              <a:t>With this new and simplest way of finance they wanted TVC route which is emotional yet connects to large </a:t>
            </a:r>
            <a:r>
              <a:rPr lang="en-US" dirty="0" err="1" smtClean="0"/>
              <a:t>Martui</a:t>
            </a:r>
            <a:r>
              <a:rPr lang="en-US" dirty="0" smtClean="0"/>
              <a:t> audience.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7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C9095B-13A4-4EEE-AB4B-68E226BC931E}"/>
              </a:ext>
            </a:extLst>
          </p:cNvPr>
          <p:cNvSpPr txBox="1"/>
          <p:nvPr/>
        </p:nvSpPr>
        <p:spPr>
          <a:xfrm>
            <a:off x="3440632" y="3198167"/>
            <a:ext cx="531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spc="300" dirty="0"/>
              <a:t>IDEA-1: WEDDING GIFT FOR DAD</a:t>
            </a:r>
            <a:endParaRPr lang="en-IN" sz="2400" u="sng" spc="300" dirty="0"/>
          </a:p>
        </p:txBody>
      </p:sp>
    </p:spTree>
    <p:extLst>
      <p:ext uri="{BB962C8B-B14F-4D97-AF65-F5344CB8AC3E}">
        <p14:creationId xmlns:p14="http://schemas.microsoft.com/office/powerpoint/2010/main" val="312534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302" y="461079"/>
            <a:ext cx="5288568" cy="624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dirty="0">
                <a:latin typeface="Calibri"/>
                <a:cs typeface="Calibri"/>
              </a:rPr>
              <a:t>The film is about a daughter who is secretly planning to gift her dad a car on her wedding because she will be taking her car away. </a:t>
            </a:r>
          </a:p>
          <a:p>
            <a:r>
              <a:rPr lang="x-none" sz="1400" dirty="0">
                <a:latin typeface="Calibri"/>
                <a:cs typeface="Calibri"/>
              </a:rPr>
              <a:t>So we see how even when she is busy with wedding preparation</a:t>
            </a:r>
            <a:r>
              <a:rPr lang="en-US" sz="1400" dirty="0">
                <a:latin typeface="Calibri"/>
                <a:cs typeface="Calibri"/>
              </a:rPr>
              <a:t>s,</a:t>
            </a:r>
            <a:r>
              <a:rPr lang="x-none" sz="1400" dirty="0">
                <a:latin typeface="Calibri"/>
                <a:cs typeface="Calibri"/>
              </a:rPr>
              <a:t> she is easily able to finance the car with MS finance.</a:t>
            </a:r>
            <a:endParaRPr lang="en-US" sz="1400" dirty="0">
              <a:latin typeface="Calibri"/>
              <a:cs typeface="Calibri"/>
            </a:endParaRPr>
          </a:p>
          <a:p>
            <a:endParaRPr lang="en-IN" sz="1400" dirty="0" smtClean="0"/>
          </a:p>
          <a:p>
            <a:pPr>
              <a:defRPr sz="1100"/>
            </a:pPr>
            <a:endParaRPr lang="en-IN" sz="1400" dirty="0"/>
          </a:p>
          <a:p>
            <a:pPr>
              <a:defRPr sz="1100"/>
            </a:pPr>
            <a:r>
              <a:rPr lang="en-IN" sz="1400" dirty="0"/>
              <a:t>As the VO talks about each of the RTBs they appear on the screen. We cut to the </a:t>
            </a:r>
            <a:r>
              <a:rPr lang="en-IN" sz="1400" dirty="0" smtClean="0"/>
              <a:t>daughter busy in managing wedding, she easily apply </a:t>
            </a:r>
            <a:r>
              <a:rPr lang="en-IN" sz="1400" dirty="0"/>
              <a:t>for online loan application </a:t>
            </a:r>
            <a:r>
              <a:rPr lang="en-IN" sz="1400" dirty="0" smtClean="0"/>
              <a:t>she </a:t>
            </a:r>
            <a:r>
              <a:rPr lang="en-IN" sz="1400" dirty="0"/>
              <a:t>gets digital sanction letter, and the screen then says </a:t>
            </a:r>
            <a:br>
              <a:rPr lang="en-IN" sz="1400" dirty="0"/>
            </a:br>
            <a:r>
              <a:rPr lang="en-IN" sz="1400" dirty="0"/>
              <a:t>‘Congratulations!’ </a:t>
            </a:r>
            <a:endParaRPr lang="en-IN" sz="1400" dirty="0" smtClean="0"/>
          </a:p>
          <a:p>
            <a:pPr>
              <a:defRPr sz="1100"/>
            </a:pPr>
            <a:endParaRPr lang="en-IN" sz="1400" dirty="0"/>
          </a:p>
          <a:p>
            <a:r>
              <a:rPr lang="en-IN" sz="1400" dirty="0" smtClean="0"/>
              <a:t>Vo- Maruti </a:t>
            </a:r>
            <a:r>
              <a:rPr lang="en-IN" sz="1400" dirty="0"/>
              <a:t>Suzuki Finance deta hai aapko multiple banks ke options, customizable offers, pre approved loans, aur digital document verification!  </a:t>
            </a:r>
          </a:p>
          <a:p>
            <a:pPr>
              <a:buSzPct val="90000"/>
              <a:tabLst>
                <a:tab pos="609585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After the wedding when she is leaving, </a:t>
            </a:r>
            <a:r>
              <a:rPr lang="x-none" sz="1400" dirty="0">
                <a:latin typeface="Calibri"/>
                <a:cs typeface="Calibri"/>
              </a:rPr>
              <a:t>we see daughter giving this surprise to her dad. 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IN" sz="1400" b="1" i="1" dirty="0">
                <a:latin typeface="Calibri"/>
                <a:cs typeface="Calibri"/>
              </a:rPr>
              <a:t>“Mai to </a:t>
            </a:r>
            <a:r>
              <a:rPr lang="en-IN" sz="1400" b="1" i="1" dirty="0" err="1">
                <a:latin typeface="Calibri"/>
                <a:cs typeface="Calibri"/>
              </a:rPr>
              <a:t>apni</a:t>
            </a:r>
            <a:r>
              <a:rPr lang="en-IN" sz="1400" b="1" i="1" dirty="0">
                <a:latin typeface="Calibri"/>
                <a:cs typeface="Calibri"/>
              </a:rPr>
              <a:t> </a:t>
            </a:r>
            <a:r>
              <a:rPr lang="en-IN" sz="1400" b="1" i="1" dirty="0" err="1">
                <a:latin typeface="Calibri"/>
                <a:cs typeface="Calibri"/>
              </a:rPr>
              <a:t>gaadi</a:t>
            </a:r>
            <a:r>
              <a:rPr lang="en-IN" sz="1400" b="1" i="1" dirty="0">
                <a:latin typeface="Calibri"/>
                <a:cs typeface="Calibri"/>
              </a:rPr>
              <a:t> </a:t>
            </a:r>
            <a:r>
              <a:rPr lang="en-IN" sz="1400" b="1" i="1" dirty="0" err="1">
                <a:latin typeface="Calibri"/>
                <a:cs typeface="Calibri"/>
              </a:rPr>
              <a:t>leke</a:t>
            </a:r>
            <a:r>
              <a:rPr lang="en-IN" sz="1400" b="1" i="1" dirty="0">
                <a:latin typeface="Calibri"/>
                <a:cs typeface="Calibri"/>
              </a:rPr>
              <a:t> </a:t>
            </a:r>
            <a:r>
              <a:rPr lang="en-IN" sz="1400" b="1" i="1" dirty="0" err="1">
                <a:latin typeface="Calibri"/>
                <a:cs typeface="Calibri"/>
              </a:rPr>
              <a:t>jaa</a:t>
            </a:r>
            <a:r>
              <a:rPr lang="en-IN" sz="1400" b="1" i="1" dirty="0">
                <a:latin typeface="Calibri"/>
                <a:cs typeface="Calibri"/>
              </a:rPr>
              <a:t> </a:t>
            </a:r>
            <a:r>
              <a:rPr lang="en-IN" sz="1400" b="1" i="1" dirty="0" err="1">
                <a:latin typeface="Calibri"/>
                <a:cs typeface="Calibri"/>
              </a:rPr>
              <a:t>rahi</a:t>
            </a:r>
            <a:r>
              <a:rPr lang="en-IN" sz="1400" b="1" i="1" dirty="0">
                <a:latin typeface="Calibri"/>
                <a:cs typeface="Calibri"/>
              </a:rPr>
              <a:t> </a:t>
            </a:r>
            <a:r>
              <a:rPr lang="en-IN" sz="1400" b="1" i="1" dirty="0" err="1">
                <a:latin typeface="Calibri"/>
                <a:cs typeface="Calibri"/>
              </a:rPr>
              <a:t>hun</a:t>
            </a:r>
            <a:r>
              <a:rPr lang="en-IN" sz="1400" b="1" i="1" dirty="0">
                <a:latin typeface="Calibri"/>
                <a:cs typeface="Calibri"/>
              </a:rPr>
              <a:t>, ye </a:t>
            </a:r>
            <a:r>
              <a:rPr lang="en-IN" sz="1400" b="1" i="1" dirty="0" err="1">
                <a:latin typeface="Calibri"/>
                <a:cs typeface="Calibri"/>
              </a:rPr>
              <a:t>aapki</a:t>
            </a:r>
            <a:r>
              <a:rPr lang="en-IN" sz="1400" b="1" i="1" dirty="0">
                <a:latin typeface="Calibri"/>
                <a:cs typeface="Calibri"/>
              </a:rPr>
              <a:t>.”</a:t>
            </a:r>
          </a:p>
          <a:p>
            <a:r>
              <a:rPr lang="en-IN" sz="1400" dirty="0">
                <a:latin typeface="Calibri"/>
                <a:cs typeface="Calibri"/>
              </a:rPr>
              <a:t>She gives her dad the keys to his new car.</a:t>
            </a:r>
            <a:endParaRPr lang="x-none" sz="1400" dirty="0">
              <a:latin typeface="Calibri"/>
              <a:cs typeface="Calibri"/>
            </a:endParaRPr>
          </a:p>
          <a:p>
            <a:endParaRPr lang="x-none" sz="1400" b="1" i="1" dirty="0">
              <a:latin typeface="Calibri"/>
              <a:cs typeface="Calibri"/>
            </a:endParaRPr>
          </a:p>
          <a:p>
            <a:r>
              <a:rPr lang="x-none" sz="1400" b="1" i="1" dirty="0">
                <a:latin typeface="Calibri"/>
                <a:cs typeface="Calibri"/>
              </a:rPr>
              <a:t>VO- </a:t>
            </a:r>
            <a:r>
              <a:rPr lang="en-US" sz="1400" b="1" i="1" dirty="0">
                <a:latin typeface="Calibri"/>
                <a:cs typeface="Calibri"/>
              </a:rPr>
              <a:t> Jab MS </a:t>
            </a:r>
            <a:r>
              <a:rPr lang="en-US" sz="1400" b="1" i="1" dirty="0" smtClean="0">
                <a:latin typeface="Calibri"/>
                <a:cs typeface="Calibri"/>
              </a:rPr>
              <a:t>Fina</a:t>
            </a:r>
            <a:r>
              <a:rPr lang="en-US" sz="1400" b="1" i="1" dirty="0">
                <a:latin typeface="Calibri"/>
                <a:cs typeface="Calibri"/>
              </a:rPr>
              <a:t>n</a:t>
            </a:r>
            <a:r>
              <a:rPr lang="en-US" sz="1400" b="1" i="1" dirty="0" smtClean="0">
                <a:latin typeface="Calibri"/>
                <a:cs typeface="Calibri"/>
              </a:rPr>
              <a:t>ce </a:t>
            </a:r>
            <a:r>
              <a:rPr lang="en-US" sz="1400" b="1" i="1" dirty="0" err="1" smtClean="0">
                <a:latin typeface="Calibri"/>
                <a:cs typeface="Calibri"/>
              </a:rPr>
              <a:t>ke</a:t>
            </a:r>
            <a:r>
              <a:rPr lang="en-US" sz="1400" b="1" i="1" dirty="0" smtClean="0">
                <a:latin typeface="Calibri"/>
                <a:cs typeface="Calibri"/>
              </a:rPr>
              <a:t> easy 4 steps  </a:t>
            </a:r>
            <a:r>
              <a:rPr lang="en-US" sz="1400" b="1" i="1" dirty="0" err="1">
                <a:latin typeface="Calibri"/>
                <a:cs typeface="Calibri"/>
              </a:rPr>
              <a:t>banye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gaadi</a:t>
            </a:r>
            <a:r>
              <a:rPr lang="en-US" sz="1400" b="1" i="1" dirty="0">
                <a:latin typeface="Calibri"/>
                <a:cs typeface="Calibri"/>
              </a:rPr>
              <a:t> finance </a:t>
            </a:r>
            <a:r>
              <a:rPr lang="en-US" sz="1400" b="1" i="1" dirty="0" err="1">
                <a:latin typeface="Calibri"/>
                <a:cs typeface="Calibri"/>
              </a:rPr>
              <a:t>karna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itna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aasan</a:t>
            </a:r>
            <a:r>
              <a:rPr lang="en-US" sz="1400" b="1" i="1" dirty="0" smtClean="0">
                <a:latin typeface="Calibri"/>
                <a:cs typeface="Calibri"/>
              </a:rPr>
              <a:t>,  </a:t>
            </a:r>
            <a:r>
              <a:rPr lang="en-US" sz="1400" b="1" i="1" dirty="0">
                <a:latin typeface="Calibri"/>
                <a:cs typeface="Calibri"/>
              </a:rPr>
              <a:t>to </a:t>
            </a:r>
            <a:r>
              <a:rPr lang="en-US" sz="1400" b="1" i="1" dirty="0" err="1">
                <a:latin typeface="Calibri"/>
                <a:cs typeface="Calibri"/>
              </a:rPr>
              <a:t>karo</a:t>
            </a:r>
            <a:r>
              <a:rPr lang="en-US" sz="1400" b="1" i="1" dirty="0">
                <a:latin typeface="Calibri"/>
                <a:cs typeface="Calibri"/>
              </a:rPr>
              <a:t> har </a:t>
            </a:r>
            <a:r>
              <a:rPr lang="en-US" sz="1400" b="1" i="1" dirty="0" err="1">
                <a:latin typeface="Calibri"/>
                <a:cs typeface="Calibri"/>
              </a:rPr>
              <a:t>tyohar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ki</a:t>
            </a:r>
            <a:r>
              <a:rPr lang="en-US" sz="1400" b="1" i="1" dirty="0">
                <a:latin typeface="Calibri"/>
                <a:cs typeface="Calibri"/>
              </a:rPr>
              <a:t> easy </a:t>
            </a:r>
            <a:r>
              <a:rPr lang="en-US" sz="1400" b="1" i="1" dirty="0" err="1">
                <a:latin typeface="Calibri"/>
                <a:cs typeface="Calibri"/>
              </a:rPr>
              <a:t>shuruat</a:t>
            </a:r>
            <a:r>
              <a:rPr lang="en-US" sz="1400" b="1" i="1" dirty="0">
                <a:latin typeface="Calibri"/>
                <a:cs typeface="Calibri"/>
              </a:rPr>
              <a:t>.</a:t>
            </a:r>
          </a:p>
          <a:p>
            <a:r>
              <a:rPr lang="en-US" sz="1400" dirty="0">
                <a:latin typeface="Calibri"/>
                <a:cs typeface="Calibri"/>
              </a:rPr>
              <a:t>       </a:t>
            </a:r>
            <a:endParaRPr lang="x-none" sz="1400" dirty="0">
              <a:latin typeface="Calibri"/>
              <a:cs typeface="Calibri"/>
            </a:endParaRPr>
          </a:p>
          <a:p>
            <a:r>
              <a:rPr lang="en-US" b="1" i="1" dirty="0" smtClean="0">
                <a:latin typeface="Calibri"/>
                <a:cs typeface="Calibri"/>
              </a:rPr>
              <a:t>      Smart </a:t>
            </a:r>
            <a:r>
              <a:rPr lang="en-US" b="1" i="1" dirty="0">
                <a:latin typeface="Calibri"/>
                <a:cs typeface="Calibri"/>
              </a:rPr>
              <a:t>Finance</a:t>
            </a:r>
            <a:endParaRPr lang="en-IN" b="1" i="1" dirty="0">
              <a:latin typeface="Calibri"/>
              <a:cs typeface="Calibri"/>
            </a:endParaRPr>
          </a:p>
          <a:p>
            <a:r>
              <a:rPr lang="en-US" b="1" i="1" dirty="0">
                <a:latin typeface="Calibri"/>
                <a:cs typeface="Calibri"/>
              </a:rPr>
              <a:t>     </a:t>
            </a:r>
            <a:r>
              <a:rPr lang="x-none" b="1" i="1" dirty="0">
                <a:latin typeface="Calibri"/>
                <a:cs typeface="Calibri"/>
              </a:rPr>
              <a:t>Easy hai</a:t>
            </a:r>
            <a:endParaRPr lang="en-IN" b="1" i="1" dirty="0">
              <a:latin typeface="Calibri"/>
              <a:cs typeface="Calibri"/>
            </a:endParaRPr>
          </a:p>
          <a:p>
            <a:endParaRPr lang="x-none" sz="1400" dirty="0">
              <a:latin typeface="Calibri"/>
              <a:cs typeface="Calibri"/>
            </a:endParaRPr>
          </a:p>
        </p:txBody>
      </p:sp>
      <p:pic>
        <p:nvPicPr>
          <p:cNvPr id="9" name="Picture 8" descr="220-SM6601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05" y="739659"/>
            <a:ext cx="1853635" cy="1235756"/>
          </a:xfrm>
          <a:prstGeom prst="rect">
            <a:avLst/>
          </a:prstGeom>
        </p:spPr>
      </p:pic>
      <p:pic>
        <p:nvPicPr>
          <p:cNvPr id="10" name="Picture 9" descr="11-SM2239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84" y="4586909"/>
            <a:ext cx="2831592" cy="1887727"/>
          </a:xfrm>
          <a:prstGeom prst="rect">
            <a:avLst/>
          </a:prstGeom>
        </p:spPr>
      </p:pic>
      <p:pic>
        <p:nvPicPr>
          <p:cNvPr id="13" name="Picture 12" descr="18-SM5664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45" y="2372361"/>
            <a:ext cx="2619143" cy="1746096"/>
          </a:xfrm>
          <a:prstGeom prst="rect">
            <a:avLst/>
          </a:prstGeom>
        </p:spPr>
      </p:pic>
      <p:pic>
        <p:nvPicPr>
          <p:cNvPr id="14" name="Picture 13" descr="20-SM2282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0" y="739659"/>
            <a:ext cx="1853636" cy="1235757"/>
          </a:xfrm>
          <a:prstGeom prst="rect">
            <a:avLst/>
          </a:prstGeom>
        </p:spPr>
      </p:pic>
      <p:pic>
        <p:nvPicPr>
          <p:cNvPr id="17" name="Picture 16" descr="220-SM6443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72" y="4575770"/>
            <a:ext cx="2800377" cy="1866917"/>
          </a:xfrm>
          <a:prstGeom prst="rect">
            <a:avLst/>
          </a:prstGeom>
        </p:spPr>
      </p:pic>
      <p:pic>
        <p:nvPicPr>
          <p:cNvPr id="20" name="Picture 19" descr="ttl4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35" y="739659"/>
            <a:ext cx="2088315" cy="1235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52D763-6394-444D-BDF1-F0414E5B4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9693" y="2372361"/>
            <a:ext cx="3118148" cy="17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7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1C4ED5-7296-4BF7-A8CD-6EB414A26101}"/>
              </a:ext>
            </a:extLst>
          </p:cNvPr>
          <p:cNvSpPr txBox="1"/>
          <p:nvPr/>
        </p:nvSpPr>
        <p:spPr>
          <a:xfrm>
            <a:off x="2498694" y="2598656"/>
            <a:ext cx="7194611" cy="194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spc="300" dirty="0">
                <a:cs typeface="Helvetica"/>
              </a:rPr>
              <a:t>IDEA-2: KUCH EASY KARTE HAI</a:t>
            </a:r>
          </a:p>
          <a:p>
            <a:endParaRPr lang="en-IN" sz="2133" dirty="0">
              <a:latin typeface="Helvetica"/>
              <a:cs typeface="Helvetica"/>
            </a:endParaRPr>
          </a:p>
          <a:p>
            <a:r>
              <a:rPr lang="en-IN" dirty="0">
                <a:latin typeface="Calibri"/>
                <a:cs typeface="Calibri"/>
              </a:rPr>
              <a:t>These series of films revolve around how people are really busy in the festive season and it can get hectic. But there is always a smart and easy way to do things. Like MS finance, the easy way to finance your car.</a:t>
            </a:r>
            <a:endParaRPr lang="x-none" dirty="0">
              <a:latin typeface="Calibri"/>
              <a:cs typeface="Calibri"/>
            </a:endParaRPr>
          </a:p>
          <a:p>
            <a:pPr algn="ctr"/>
            <a:endParaRPr lang="en-IN" sz="2133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9853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912" y="480004"/>
            <a:ext cx="5114345" cy="5878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1400" dirty="0">
              <a:latin typeface="Calibri"/>
              <a:cs typeface="Calibri"/>
            </a:endParaRPr>
          </a:p>
          <a:p>
            <a:r>
              <a:rPr lang="x-none" b="1" u="sng" spc="300" dirty="0">
                <a:latin typeface="Calibri"/>
                <a:cs typeface="Calibri"/>
              </a:rPr>
              <a:t>FILM 1</a:t>
            </a:r>
            <a:r>
              <a:rPr lang="en-US" b="1" u="sng" spc="300" dirty="0">
                <a:latin typeface="Calibri"/>
                <a:cs typeface="Calibri"/>
              </a:rPr>
              <a:t>-RANGOLI</a:t>
            </a:r>
          </a:p>
          <a:p>
            <a:endParaRPr lang="en-IN" sz="1400" dirty="0">
              <a:latin typeface="Calibri"/>
              <a:cs typeface="Calibri"/>
            </a:endParaRPr>
          </a:p>
          <a:p>
            <a:r>
              <a:rPr lang="x-none" sz="1400" dirty="0">
                <a:latin typeface="Calibri"/>
                <a:cs typeface="Calibri"/>
              </a:rPr>
              <a:t>The film starts with woman (wife) preparing and being busy with her rangoli design when we see her husband just comes and sticks</a:t>
            </a:r>
            <a:r>
              <a:rPr lang="en-US" sz="1400" dirty="0">
                <a:latin typeface="Calibri"/>
                <a:cs typeface="Calibri"/>
              </a:rPr>
              <a:t> a</a:t>
            </a:r>
            <a:r>
              <a:rPr lang="x-none" sz="1400" dirty="0">
                <a:latin typeface="Calibri"/>
                <a:cs typeface="Calibri"/>
              </a:rPr>
              <a:t> rangoli sticker saying:</a:t>
            </a:r>
          </a:p>
          <a:p>
            <a:r>
              <a:rPr lang="x-none" sz="1400" b="1" i="1" dirty="0">
                <a:latin typeface="Calibri"/>
                <a:cs typeface="Calibri"/>
              </a:rPr>
              <a:t>“kuch easy karte hai</a:t>
            </a:r>
            <a:r>
              <a:rPr lang="en-US" sz="1400" b="1" i="1" dirty="0" smtClean="0">
                <a:latin typeface="Calibri"/>
                <a:cs typeface="Calibri"/>
              </a:rPr>
              <a:t>”</a:t>
            </a:r>
          </a:p>
          <a:p>
            <a:endParaRPr lang="x-none" sz="1400" b="1" i="1" dirty="0">
              <a:latin typeface="Calibri"/>
              <a:cs typeface="Calibri"/>
            </a:endParaRPr>
          </a:p>
          <a:p>
            <a:r>
              <a:rPr lang="en-IN" sz="1400" dirty="0"/>
              <a:t>Maruti Suzuki Finance </a:t>
            </a:r>
            <a:r>
              <a:rPr lang="en-IN" sz="1400" dirty="0" smtClean="0"/>
              <a:t>4 simple steps deta </a:t>
            </a:r>
            <a:r>
              <a:rPr lang="en-IN" sz="1400" dirty="0"/>
              <a:t>hai aapko multiple banks ke options, customizable offers, pre approved loans, aur digital document verification!  </a:t>
            </a:r>
            <a:endParaRPr lang="en-IN" sz="1400" dirty="0" smtClean="0"/>
          </a:p>
          <a:p>
            <a:endParaRPr lang="en-IN" sz="1400" dirty="0" smtClean="0"/>
          </a:p>
          <a:p>
            <a:r>
              <a:rPr lang="en-IN" sz="1400" dirty="0"/>
              <a:t>As the VO talks about each of the RTBs they appear on the screen. We cut to the </a:t>
            </a:r>
            <a:r>
              <a:rPr lang="en-IN" sz="1400" dirty="0" smtClean="0"/>
              <a:t>the couple busy in decoration and they easily apply </a:t>
            </a:r>
            <a:r>
              <a:rPr lang="en-IN" sz="1400" dirty="0"/>
              <a:t>for online loan application they gets digital sanction letter, and the screen then says </a:t>
            </a:r>
            <a:br>
              <a:rPr lang="en-IN" sz="1400" dirty="0"/>
            </a:br>
            <a:r>
              <a:rPr lang="en-IN" sz="1400" dirty="0"/>
              <a:t>‘Congratulations!’ </a:t>
            </a:r>
          </a:p>
          <a:p>
            <a:endParaRPr lang="en-IN" sz="1400" dirty="0"/>
          </a:p>
          <a:p>
            <a:r>
              <a:rPr lang="x-none" sz="1400" b="1" i="1" dirty="0" smtClean="0">
                <a:cs typeface="Calibri"/>
              </a:rPr>
              <a:t>VO- </a:t>
            </a:r>
            <a:r>
              <a:rPr lang="x-none" sz="1400" b="1" i="1" dirty="0">
                <a:latin typeface="Calibri"/>
                <a:cs typeface="Calibri"/>
              </a:rPr>
              <a:t>Is diwali kuch easy k</a:t>
            </a:r>
            <a:r>
              <a:rPr lang="en-US" sz="1400" b="1" i="1" dirty="0" err="1">
                <a:latin typeface="Calibri"/>
                <a:cs typeface="Calibri"/>
              </a:rPr>
              <a:t>aro</a:t>
            </a:r>
            <a:r>
              <a:rPr lang="en-US" sz="1400" b="1" i="1" dirty="0">
                <a:latin typeface="Calibri"/>
                <a:cs typeface="Calibri"/>
              </a:rPr>
              <a:t>.</a:t>
            </a:r>
          </a:p>
          <a:p>
            <a:r>
              <a:rPr lang="en-IN" sz="1400" b="1" i="1" dirty="0">
                <a:latin typeface="Calibri"/>
                <a:cs typeface="Calibri"/>
              </a:rPr>
              <a:t>        </a:t>
            </a:r>
            <a:r>
              <a:rPr lang="en-IN" sz="1400" b="1" i="1" dirty="0" err="1">
                <a:latin typeface="Calibri"/>
                <a:cs typeface="Calibri"/>
              </a:rPr>
              <a:t>Jaise</a:t>
            </a:r>
            <a:r>
              <a:rPr lang="en-IN" sz="1400" b="1" i="1" dirty="0">
                <a:latin typeface="Calibri"/>
                <a:cs typeface="Calibri"/>
              </a:rPr>
              <a:t> </a:t>
            </a:r>
            <a:r>
              <a:rPr lang="en-US" sz="1400" b="1" i="1" dirty="0">
                <a:latin typeface="Calibri"/>
                <a:cs typeface="Calibri"/>
              </a:rPr>
              <a:t>MS </a:t>
            </a:r>
            <a:r>
              <a:rPr lang="x-none" sz="1400" b="1" i="1" dirty="0">
                <a:latin typeface="Calibri"/>
                <a:cs typeface="Calibri"/>
              </a:rPr>
              <a:t>finance ke sath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ghar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baithe</a:t>
            </a:r>
            <a:r>
              <a:rPr lang="x-none" sz="1400" b="1" i="1" dirty="0">
                <a:latin typeface="Calibri"/>
                <a:cs typeface="Calibri"/>
              </a:rPr>
              <a:t> gadi </a:t>
            </a:r>
            <a:r>
              <a:rPr lang="en-US" sz="1400" b="1" i="1" dirty="0">
                <a:latin typeface="Calibri"/>
                <a:cs typeface="Calibri"/>
              </a:rPr>
              <a:t>finance </a:t>
            </a:r>
          </a:p>
          <a:p>
            <a:r>
              <a:rPr lang="en-US" sz="1400" b="1" i="1" dirty="0">
                <a:latin typeface="Calibri"/>
                <a:cs typeface="Calibri"/>
              </a:rPr>
              <a:t>        </a:t>
            </a:r>
            <a:r>
              <a:rPr lang="en-US" sz="1400" b="1" i="1" dirty="0" err="1">
                <a:latin typeface="Calibri"/>
                <a:cs typeface="Calibri"/>
              </a:rPr>
              <a:t>karna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hai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bilkul</a:t>
            </a:r>
            <a:r>
              <a:rPr lang="en-US" sz="1400" b="1" i="1" dirty="0">
                <a:latin typeface="Calibri"/>
                <a:cs typeface="Calibri"/>
              </a:rPr>
              <a:t> easy.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We see them welcome home their new car.</a:t>
            </a:r>
            <a:endParaRPr lang="en-US" sz="1400" i="1" dirty="0">
              <a:latin typeface="Calibri"/>
              <a:cs typeface="Calibri"/>
            </a:endParaRPr>
          </a:p>
          <a:p>
            <a:endParaRPr lang="x-none" sz="1400" dirty="0">
              <a:latin typeface="Calibri"/>
              <a:cs typeface="Calibri"/>
            </a:endParaRPr>
          </a:p>
          <a:p>
            <a:r>
              <a:rPr lang="en-US" b="1" i="1" dirty="0">
                <a:cs typeface="Calibri"/>
              </a:rPr>
              <a:t>     </a:t>
            </a:r>
            <a:r>
              <a:rPr lang="x-none" b="1" i="1" dirty="0" smtClean="0">
                <a:cs typeface="Calibri"/>
              </a:rPr>
              <a:t>Smart </a:t>
            </a:r>
            <a:r>
              <a:rPr lang="x-none" b="1" i="1" dirty="0">
                <a:cs typeface="Calibri"/>
              </a:rPr>
              <a:t>Finance</a:t>
            </a:r>
          </a:p>
          <a:p>
            <a:r>
              <a:rPr lang="en-US" b="1" i="1" dirty="0">
                <a:cs typeface="Calibri"/>
              </a:rPr>
              <a:t>     Easy </a:t>
            </a:r>
            <a:r>
              <a:rPr lang="en-US" b="1" i="1" dirty="0" err="1">
                <a:cs typeface="Calibri"/>
              </a:rPr>
              <a:t>hai</a:t>
            </a:r>
            <a:endParaRPr lang="en-IN" b="1" i="1" dirty="0">
              <a:cs typeface="Calibri"/>
            </a:endParaRPr>
          </a:p>
        </p:txBody>
      </p:sp>
      <p:pic>
        <p:nvPicPr>
          <p:cNvPr id="2" name="Picture 1" descr="20-SM4247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65" y="3098777"/>
            <a:ext cx="2447247" cy="1631497"/>
          </a:xfrm>
          <a:prstGeom prst="rect">
            <a:avLst/>
          </a:prstGeom>
        </p:spPr>
      </p:pic>
      <p:pic>
        <p:nvPicPr>
          <p:cNvPr id="5" name="Picture 4" descr="16-SM5338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46" y="3098777"/>
            <a:ext cx="2447247" cy="1631497"/>
          </a:xfrm>
          <a:prstGeom prst="rect">
            <a:avLst/>
          </a:prstGeom>
        </p:spPr>
      </p:pic>
      <p:pic>
        <p:nvPicPr>
          <p:cNvPr id="7" name="Picture 6" descr="120-ER4853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82" y="1057144"/>
            <a:ext cx="2714037" cy="1809357"/>
          </a:xfrm>
          <a:prstGeom prst="rect">
            <a:avLst/>
          </a:prstGeom>
        </p:spPr>
      </p:pic>
      <p:pic>
        <p:nvPicPr>
          <p:cNvPr id="8" name="Picture 7" descr="61d5qNLqowL._SL1000_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b="13553"/>
          <a:stretch/>
        </p:blipFill>
        <p:spPr>
          <a:xfrm>
            <a:off x="9280320" y="1057144"/>
            <a:ext cx="2417993" cy="1836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52D763-6394-444D-BDF1-F0414E5B4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858" y="4929172"/>
            <a:ext cx="3352413" cy="18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0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674" y="226503"/>
            <a:ext cx="5348980" cy="646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u="sng" dirty="0">
                <a:latin typeface="Calibri"/>
                <a:cs typeface="Calibri"/>
              </a:rPr>
              <a:t>FILM 2</a:t>
            </a:r>
            <a:r>
              <a:rPr lang="en-US" u="sng" dirty="0">
                <a:latin typeface="Calibri"/>
                <a:cs typeface="Calibri"/>
              </a:rPr>
              <a:t> -</a:t>
            </a:r>
            <a:r>
              <a:rPr lang="x-none" u="sng" dirty="0">
                <a:latin typeface="Calibri"/>
                <a:cs typeface="Calibri"/>
              </a:rPr>
              <a:t> GET TOGETHER </a:t>
            </a:r>
            <a:endParaRPr lang="en-US" u="sng" dirty="0">
              <a:latin typeface="Calibri"/>
              <a:cs typeface="Calibri"/>
            </a:endParaRPr>
          </a:p>
          <a:p>
            <a:endParaRPr lang="en-IN" sz="1400" dirty="0">
              <a:latin typeface="Calibri"/>
              <a:cs typeface="Calibri"/>
            </a:endParaRPr>
          </a:p>
          <a:p>
            <a:r>
              <a:rPr lang="en-IN" sz="1400" dirty="0">
                <a:latin typeface="Calibri"/>
                <a:cs typeface="Calibri"/>
              </a:rPr>
              <a:t>The film opens on 2 guys sitting at home and we see a lot of Diwali gifts around them. </a:t>
            </a:r>
            <a:r>
              <a:rPr lang="en-US" sz="1400" dirty="0">
                <a:latin typeface="Calibri"/>
                <a:cs typeface="Calibri"/>
              </a:rPr>
              <a:t>O</a:t>
            </a:r>
            <a:r>
              <a:rPr lang="x-none" sz="1400" dirty="0">
                <a:latin typeface="Calibri"/>
                <a:cs typeface="Calibri"/>
              </a:rPr>
              <a:t>ne guy sa</a:t>
            </a:r>
            <a:r>
              <a:rPr lang="en-US" sz="1400" dirty="0" err="1">
                <a:latin typeface="Calibri"/>
                <a:cs typeface="Calibri"/>
              </a:rPr>
              <a:t>ys</a:t>
            </a:r>
            <a:r>
              <a:rPr lang="en-US" sz="1400" dirty="0">
                <a:latin typeface="Calibri"/>
                <a:cs typeface="Calibri"/>
              </a:rPr>
              <a:t>-</a:t>
            </a:r>
            <a:r>
              <a:rPr lang="x-none" sz="1400" dirty="0">
                <a:latin typeface="Calibri"/>
                <a:cs typeface="Calibri"/>
              </a:rPr>
              <a:t> </a:t>
            </a:r>
            <a:endParaRPr lang="en-US" sz="1400" dirty="0">
              <a:latin typeface="Calibri"/>
              <a:cs typeface="Calibri"/>
            </a:endParaRPr>
          </a:p>
          <a:p>
            <a:r>
              <a:rPr lang="x-none" sz="1400" b="1" dirty="0">
                <a:latin typeface="Calibri"/>
                <a:cs typeface="Calibri"/>
              </a:rPr>
              <a:t>“</a:t>
            </a:r>
            <a:r>
              <a:rPr lang="x-none" sz="1400" b="1" i="1" dirty="0">
                <a:latin typeface="Calibri"/>
                <a:cs typeface="Calibri"/>
              </a:rPr>
              <a:t>ab inko dene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sabke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ghar</a:t>
            </a:r>
            <a:r>
              <a:rPr lang="x-none" sz="1400" b="1" i="1" dirty="0">
                <a:latin typeface="Calibri"/>
                <a:cs typeface="Calibri"/>
              </a:rPr>
              <a:t> jana padega</a:t>
            </a:r>
            <a:r>
              <a:rPr lang="en-US" sz="1400" b="1" i="1" dirty="0">
                <a:latin typeface="Calibri"/>
                <a:cs typeface="Calibri"/>
              </a:rPr>
              <a:t>,</a:t>
            </a:r>
            <a:r>
              <a:rPr lang="x-none" sz="1400" b="1" dirty="0">
                <a:latin typeface="Calibri"/>
                <a:cs typeface="Calibri"/>
              </a:rPr>
              <a:t>” </a:t>
            </a:r>
            <a:endParaRPr lang="en-US" sz="1400" b="1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To this </a:t>
            </a:r>
            <a:r>
              <a:rPr lang="x-none" sz="1400" dirty="0">
                <a:latin typeface="Calibri"/>
                <a:cs typeface="Calibri"/>
              </a:rPr>
              <a:t>his brother says </a:t>
            </a:r>
            <a:endParaRPr lang="en-US" sz="1400" dirty="0">
              <a:latin typeface="Calibri"/>
              <a:cs typeface="Calibri"/>
            </a:endParaRPr>
          </a:p>
          <a:p>
            <a:r>
              <a:rPr lang="x-none" sz="1400" b="1" dirty="0">
                <a:latin typeface="Calibri"/>
                <a:cs typeface="Calibri"/>
              </a:rPr>
              <a:t>“kuch easy krte hai” </a:t>
            </a:r>
            <a:endParaRPr lang="en-US" sz="1400" b="1" dirty="0">
              <a:latin typeface="Calibri"/>
              <a:cs typeface="Calibri"/>
            </a:endParaRPr>
          </a:p>
          <a:p>
            <a:endParaRPr lang="en-IN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he</a:t>
            </a:r>
            <a:r>
              <a:rPr lang="x-none" sz="1400" dirty="0">
                <a:latin typeface="Calibri"/>
                <a:cs typeface="Calibri"/>
              </a:rPr>
              <a:t> puts up a message to friends </a:t>
            </a:r>
            <a:r>
              <a:rPr lang="x-none" sz="1400" i="1" dirty="0">
                <a:latin typeface="Calibri"/>
                <a:cs typeface="Calibri"/>
              </a:rPr>
              <a:t>saying- </a:t>
            </a:r>
            <a:endParaRPr lang="en-US" sz="1400" i="1" dirty="0">
              <a:latin typeface="Calibri"/>
              <a:cs typeface="Calibri"/>
            </a:endParaRPr>
          </a:p>
          <a:p>
            <a:r>
              <a:rPr lang="en-US" sz="1400" b="1" i="1" dirty="0">
                <a:latin typeface="Calibri"/>
                <a:cs typeface="Calibri"/>
              </a:rPr>
              <a:t>“</a:t>
            </a:r>
            <a:r>
              <a:rPr lang="x-none" sz="1400" b="1" i="1" dirty="0">
                <a:latin typeface="Calibri"/>
                <a:cs typeface="Calibri"/>
              </a:rPr>
              <a:t>Hey come and check out my new car.</a:t>
            </a:r>
            <a:r>
              <a:rPr lang="en-US" sz="1400" b="1" i="1" dirty="0">
                <a:latin typeface="Calibri"/>
                <a:cs typeface="Calibri"/>
              </a:rPr>
              <a:t>”</a:t>
            </a:r>
            <a:endParaRPr lang="x-none" sz="1400" b="1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C</a:t>
            </a:r>
            <a:r>
              <a:rPr lang="x-none" sz="1400" dirty="0">
                <a:latin typeface="Calibri"/>
                <a:cs typeface="Calibri"/>
              </a:rPr>
              <a:t>ut to we see all the friends </a:t>
            </a:r>
            <a:r>
              <a:rPr lang="en-US" sz="1400" dirty="0">
                <a:latin typeface="Calibri"/>
                <a:cs typeface="Calibri"/>
              </a:rPr>
              <a:t>gathered at</a:t>
            </a:r>
            <a:r>
              <a:rPr lang="x-none" sz="1400" dirty="0">
                <a:latin typeface="Calibri"/>
                <a:cs typeface="Calibri"/>
              </a:rPr>
              <a:t> his house</a:t>
            </a:r>
            <a:r>
              <a:rPr lang="en-US" sz="1400" dirty="0">
                <a:latin typeface="Calibri"/>
                <a:cs typeface="Calibri"/>
              </a:rPr>
              <a:t>,</a:t>
            </a:r>
            <a:r>
              <a:rPr lang="x-none" sz="1400" dirty="0">
                <a:latin typeface="Calibri"/>
                <a:cs typeface="Calibri"/>
              </a:rPr>
              <a:t> and they give the gifts to everyone</a:t>
            </a:r>
            <a:r>
              <a:rPr lang="en-US" sz="1400" dirty="0">
                <a:latin typeface="Calibri"/>
                <a:cs typeface="Calibri"/>
              </a:rPr>
              <a:t> at the same time.</a:t>
            </a:r>
            <a:endParaRPr lang="x-none" sz="1400" dirty="0">
              <a:latin typeface="Calibri"/>
              <a:cs typeface="Calibri"/>
            </a:endParaRPr>
          </a:p>
          <a:p>
            <a:endParaRPr lang="en-US" sz="1400" dirty="0" smtClean="0">
              <a:cs typeface="Calibri"/>
            </a:endParaRPr>
          </a:p>
          <a:p>
            <a:r>
              <a:rPr lang="en-IN" sz="1400" dirty="0"/>
              <a:t>Maruti Suzuki Finance 4 simple steps deta hai aapko multiple banks ke options, customizable offers, pre approved loans, aur digital document verification!  </a:t>
            </a:r>
          </a:p>
          <a:p>
            <a:endParaRPr lang="en-IN" sz="1400" dirty="0"/>
          </a:p>
          <a:p>
            <a:r>
              <a:rPr lang="en-IN" sz="1400" dirty="0"/>
              <a:t>As the VO talks about each of the RTBs they appear on the screen. </a:t>
            </a:r>
            <a:r>
              <a:rPr lang="en-US" sz="1400" dirty="0">
                <a:cs typeface="Calibri"/>
              </a:rPr>
              <a:t>We see shots of the guy on his </a:t>
            </a:r>
            <a:r>
              <a:rPr lang="en-US" sz="1400" dirty="0" smtClean="0">
                <a:cs typeface="Calibri"/>
              </a:rPr>
              <a:t>laptop </a:t>
            </a:r>
            <a:r>
              <a:rPr lang="en-IN" sz="1400" dirty="0" smtClean="0"/>
              <a:t>and he </a:t>
            </a:r>
            <a:r>
              <a:rPr lang="en-IN" sz="1400" dirty="0"/>
              <a:t>easily apply for online loan application </a:t>
            </a:r>
            <a:r>
              <a:rPr lang="en-IN" sz="1400" dirty="0" smtClean="0"/>
              <a:t>he </a:t>
            </a:r>
            <a:r>
              <a:rPr lang="en-IN" sz="1400" dirty="0"/>
              <a:t>gets digital sanction letter, and the screen then says </a:t>
            </a:r>
            <a:br>
              <a:rPr lang="en-IN" sz="1400" dirty="0"/>
            </a:br>
            <a:r>
              <a:rPr lang="en-IN" sz="1400" dirty="0"/>
              <a:t>‘Congratulations!’ </a:t>
            </a:r>
          </a:p>
          <a:p>
            <a:endParaRPr lang="en-US" sz="1400" dirty="0" smtClean="0">
              <a:cs typeface="Calibri"/>
            </a:endParaRPr>
          </a:p>
          <a:p>
            <a:r>
              <a:rPr lang="x-none" sz="1400" b="1" i="1" dirty="0" smtClean="0">
                <a:latin typeface="Calibri"/>
                <a:cs typeface="Calibri"/>
              </a:rPr>
              <a:t>VO-</a:t>
            </a:r>
            <a:r>
              <a:rPr lang="x-none" sz="1400" dirty="0" smtClean="0">
                <a:latin typeface="Calibri"/>
                <a:cs typeface="Calibri"/>
              </a:rPr>
              <a:t> </a:t>
            </a:r>
            <a:r>
              <a:rPr lang="x-none" sz="1400" b="1" i="1" dirty="0">
                <a:latin typeface="Calibri"/>
                <a:cs typeface="Calibri"/>
              </a:rPr>
              <a:t>Iss diwali kuch easy k</a:t>
            </a:r>
            <a:r>
              <a:rPr lang="en-US" sz="1400" b="1" i="1" dirty="0">
                <a:latin typeface="Calibri"/>
                <a:cs typeface="Calibri"/>
              </a:rPr>
              <a:t>a</a:t>
            </a:r>
            <a:r>
              <a:rPr lang="x-none" sz="1400" b="1" i="1" dirty="0">
                <a:latin typeface="Calibri"/>
                <a:cs typeface="Calibri"/>
              </a:rPr>
              <a:t>ro</a:t>
            </a:r>
            <a:r>
              <a:rPr lang="en-US" sz="1400" b="1" i="1" dirty="0">
                <a:latin typeface="Calibri"/>
                <a:cs typeface="Calibri"/>
              </a:rPr>
              <a:t>.</a:t>
            </a:r>
          </a:p>
          <a:p>
            <a:r>
              <a:rPr lang="en-IN" sz="1400" b="1" i="1" dirty="0">
                <a:latin typeface="Calibri"/>
                <a:cs typeface="Calibri"/>
              </a:rPr>
              <a:t>        </a:t>
            </a:r>
            <a:r>
              <a:rPr lang="en-IN" sz="1400" b="1" i="1" dirty="0" err="1">
                <a:latin typeface="Calibri"/>
                <a:cs typeface="Calibri"/>
              </a:rPr>
              <a:t>Jaise</a:t>
            </a:r>
            <a:r>
              <a:rPr lang="en-IN" sz="1400" b="1" i="1" dirty="0">
                <a:latin typeface="Calibri"/>
                <a:cs typeface="Calibri"/>
              </a:rPr>
              <a:t> </a:t>
            </a:r>
            <a:r>
              <a:rPr lang="en-US" sz="1400" b="1" i="1" dirty="0">
                <a:latin typeface="Calibri"/>
                <a:cs typeface="Calibri"/>
              </a:rPr>
              <a:t>MS</a:t>
            </a:r>
            <a:r>
              <a:rPr lang="x-none" sz="1400" b="1" i="1" dirty="0">
                <a:latin typeface="Calibri"/>
                <a:cs typeface="Calibri"/>
              </a:rPr>
              <a:t> finance ke sath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ghar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baithe</a:t>
            </a:r>
            <a:r>
              <a:rPr lang="x-none" sz="1400" b="1" i="1" dirty="0">
                <a:latin typeface="Calibri"/>
                <a:cs typeface="Calibri"/>
              </a:rPr>
              <a:t> gadi </a:t>
            </a:r>
            <a:r>
              <a:rPr lang="en-US" sz="1400" b="1" i="1" dirty="0">
                <a:latin typeface="Calibri"/>
                <a:cs typeface="Calibri"/>
              </a:rPr>
              <a:t>finance  </a:t>
            </a:r>
          </a:p>
          <a:p>
            <a:r>
              <a:rPr lang="en-US" sz="1400" b="1" i="1" dirty="0">
                <a:latin typeface="Calibri"/>
                <a:cs typeface="Calibri"/>
              </a:rPr>
              <a:t>        </a:t>
            </a:r>
            <a:r>
              <a:rPr lang="en-US" sz="1400" b="1" i="1" dirty="0" err="1">
                <a:latin typeface="Calibri"/>
                <a:cs typeface="Calibri"/>
              </a:rPr>
              <a:t>karna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hai</a:t>
            </a:r>
            <a:r>
              <a:rPr lang="en-US" sz="1400" b="1" i="1" dirty="0">
                <a:latin typeface="Calibri"/>
                <a:cs typeface="Calibri"/>
              </a:rPr>
              <a:t> </a:t>
            </a:r>
            <a:r>
              <a:rPr lang="en-US" sz="1400" b="1" i="1" dirty="0" err="1">
                <a:latin typeface="Calibri"/>
                <a:cs typeface="Calibri"/>
              </a:rPr>
              <a:t>bilkul</a:t>
            </a:r>
            <a:r>
              <a:rPr lang="en-US" sz="1400" b="1" i="1" dirty="0">
                <a:latin typeface="Calibri"/>
                <a:cs typeface="Calibri"/>
              </a:rPr>
              <a:t> easy.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       </a:t>
            </a:r>
            <a:r>
              <a:rPr lang="x-none" sz="1600" b="1" i="1" dirty="0" smtClean="0">
                <a:cs typeface="Calibri"/>
              </a:rPr>
              <a:t>Smart </a:t>
            </a:r>
            <a:r>
              <a:rPr lang="x-none" sz="1600" b="1" i="1" dirty="0">
                <a:cs typeface="Calibri"/>
              </a:rPr>
              <a:t>Finance</a:t>
            </a:r>
          </a:p>
          <a:p>
            <a:r>
              <a:rPr lang="en-US" sz="1600" b="1" i="1" dirty="0">
                <a:cs typeface="Calibri"/>
              </a:rPr>
              <a:t>     </a:t>
            </a:r>
            <a:r>
              <a:rPr lang="x-none" sz="1600" b="1" i="1" dirty="0">
                <a:cs typeface="Calibri"/>
              </a:rPr>
              <a:t>Easy ha</a:t>
            </a:r>
            <a:r>
              <a:rPr lang="en-US" sz="1600" b="1" i="1" dirty="0" err="1">
                <a:cs typeface="Calibri"/>
              </a:rPr>
              <a:t>i</a:t>
            </a:r>
            <a:endParaRPr lang="en-IN" sz="1600" b="1" i="1" dirty="0">
              <a:cs typeface="Calibri"/>
            </a:endParaRPr>
          </a:p>
        </p:txBody>
      </p:sp>
      <p:pic>
        <p:nvPicPr>
          <p:cNvPr id="11" name="Picture 10" descr="120-SM3539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27" y="2308348"/>
            <a:ext cx="2393731" cy="1595820"/>
          </a:xfrm>
          <a:prstGeom prst="rect">
            <a:avLst/>
          </a:prstGeom>
        </p:spPr>
      </p:pic>
      <p:pic>
        <p:nvPicPr>
          <p:cNvPr id="12" name="Picture 11" descr="20-SM5398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08" y="629975"/>
            <a:ext cx="2181948" cy="1454632"/>
          </a:xfrm>
          <a:prstGeom prst="rect">
            <a:avLst/>
          </a:prstGeom>
        </p:spPr>
      </p:pic>
      <p:pic>
        <p:nvPicPr>
          <p:cNvPr id="13" name="Picture 12" descr="18-SM4650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56" y="4100712"/>
            <a:ext cx="2730361" cy="1820240"/>
          </a:xfrm>
          <a:prstGeom prst="rect">
            <a:avLst/>
          </a:prstGeom>
        </p:spPr>
      </p:pic>
      <p:pic>
        <p:nvPicPr>
          <p:cNvPr id="14" name="Picture 13" descr="17-SM71239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7"/>
          <a:stretch/>
        </p:blipFill>
        <p:spPr>
          <a:xfrm>
            <a:off x="10536057" y="629975"/>
            <a:ext cx="1379504" cy="1557876"/>
          </a:xfrm>
          <a:prstGeom prst="rect">
            <a:avLst/>
          </a:prstGeom>
        </p:spPr>
      </p:pic>
      <p:pic>
        <p:nvPicPr>
          <p:cNvPr id="10" name="Picture 9" descr="18-SM78618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19" y="4100712"/>
            <a:ext cx="2730360" cy="1820240"/>
          </a:xfrm>
          <a:prstGeom prst="rect">
            <a:avLst/>
          </a:prstGeom>
        </p:spPr>
      </p:pic>
      <p:pic>
        <p:nvPicPr>
          <p:cNvPr id="16" name="Picture 15" descr="gettyimages-553028447-2048x204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8" y="629975"/>
            <a:ext cx="2223288" cy="1481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52D763-6394-444D-BDF1-F0414E5B4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9945" y="2435775"/>
            <a:ext cx="2501309" cy="14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5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613</Words>
  <Application>Microsoft Macintosh PowerPoint</Application>
  <PresentationFormat>Custom</PresentationFormat>
  <Paragraphs>67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Akshay Chaudhary</dc:creator>
  <cp:lastModifiedBy>Anushree Roy</cp:lastModifiedBy>
  <cp:revision>44</cp:revision>
  <dcterms:created xsi:type="dcterms:W3CDTF">2020-07-15T10:23:59Z</dcterms:created>
  <dcterms:modified xsi:type="dcterms:W3CDTF">2021-06-20T20:47:18Z</dcterms:modified>
</cp:coreProperties>
</file>